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310" r:id="rId74"/>
    <p:sldId id="311" r:id="rId75"/>
    <p:sldId id="325" r:id="rId76"/>
    <p:sldId id="313" r:id="rId77"/>
    <p:sldId id="315" r:id="rId78"/>
    <p:sldId id="318" r:id="rId79"/>
    <p:sldId id="324" r:id="rId80"/>
    <p:sldId id="314" r:id="rId81"/>
    <p:sldId id="321" r:id="rId82"/>
    <p:sldId id="316" r:id="rId83"/>
    <p:sldId id="319" r:id="rId84"/>
    <p:sldId id="322" r:id="rId85"/>
    <p:sldId id="334" r:id="rId86"/>
    <p:sldId id="323" r:id="rId87"/>
    <p:sldId id="335" r:id="rId88"/>
    <p:sldId id="317" r:id="rId89"/>
    <p:sldId id="320" r:id="rId90"/>
    <p:sldId id="328" r:id="rId91"/>
    <p:sldId id="329" r:id="rId92"/>
    <p:sldId id="330" r:id="rId93"/>
    <p:sldId id="331" r:id="rId94"/>
    <p:sldId id="332" r:id="rId95"/>
    <p:sldId id="326" r:id="rId96"/>
    <p:sldId id="333" r:id="rId97"/>
    <p:sldId id="354" r:id="rId98"/>
    <p:sldId id="353" r:id="rId99"/>
    <p:sldId id="351" r:id="rId100"/>
    <p:sldId id="355" r:id="rId101"/>
    <p:sldId id="337" r:id="rId102"/>
    <p:sldId id="346" r:id="rId103"/>
    <p:sldId id="356" r:id="rId104"/>
    <p:sldId id="358" r:id="rId105"/>
    <p:sldId id="357" r:id="rId106"/>
    <p:sldId id="359" r:id="rId107"/>
    <p:sldId id="338" r:id="rId108"/>
    <p:sldId id="340" r:id="rId109"/>
    <p:sldId id="343" r:id="rId110"/>
    <p:sldId id="350" r:id="rId111"/>
    <p:sldId id="344" r:id="rId112"/>
    <p:sldId id="345" r:id="rId113"/>
    <p:sldId id="360" r:id="rId114"/>
    <p:sldId id="347" r:id="rId115"/>
    <p:sldId id="361" r:id="rId116"/>
    <p:sldId id="348" r:id="rId117"/>
    <p:sldId id="362" r:id="rId118"/>
    <p:sldId id="417" r:id="rId119"/>
    <p:sldId id="363" r:id="rId120"/>
    <p:sldId id="418" r:id="rId121"/>
    <p:sldId id="366" r:id="rId122"/>
    <p:sldId id="367" r:id="rId123"/>
    <p:sldId id="368" r:id="rId124"/>
    <p:sldId id="369" r:id="rId125"/>
    <p:sldId id="370" r:id="rId126"/>
    <p:sldId id="349" r:id="rId127"/>
    <p:sldId id="365" r:id="rId128"/>
    <p:sldId id="364" r:id="rId129"/>
    <p:sldId id="378" r:id="rId130"/>
    <p:sldId id="379" r:id="rId131"/>
    <p:sldId id="382" r:id="rId132"/>
    <p:sldId id="371" r:id="rId133"/>
    <p:sldId id="375" r:id="rId134"/>
    <p:sldId id="383" r:id="rId135"/>
    <p:sldId id="380" r:id="rId136"/>
    <p:sldId id="384" r:id="rId137"/>
    <p:sldId id="387" r:id="rId138"/>
    <p:sldId id="385" r:id="rId139"/>
    <p:sldId id="386" r:id="rId140"/>
    <p:sldId id="388" r:id="rId141"/>
    <p:sldId id="389" r:id="rId142"/>
    <p:sldId id="401" r:id="rId143"/>
    <p:sldId id="391" r:id="rId144"/>
    <p:sldId id="390" r:id="rId145"/>
    <p:sldId id="392" r:id="rId146"/>
    <p:sldId id="372" r:id="rId147"/>
    <p:sldId id="393" r:id="rId148"/>
    <p:sldId id="396" r:id="rId149"/>
    <p:sldId id="373" r:id="rId150"/>
    <p:sldId id="402" r:id="rId151"/>
    <p:sldId id="374" r:id="rId152"/>
    <p:sldId id="397" r:id="rId153"/>
    <p:sldId id="376" r:id="rId154"/>
    <p:sldId id="398" r:id="rId155"/>
    <p:sldId id="394" r:id="rId156"/>
    <p:sldId id="399" r:id="rId157"/>
    <p:sldId id="395" r:id="rId158"/>
    <p:sldId id="400" r:id="rId159"/>
    <p:sldId id="352" r:id="rId160"/>
    <p:sldId id="257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4D588-13BA-BE66-57DA-DF9651B6E398}" v="2" dt="2025-03-18T16:36:30.961"/>
    <p1510:client id="{A30FF53F-88EA-DE89-7889-650976A9BA32}" v="12" dt="2025-03-19T08:44:39.349"/>
    <p1510:client id="{DF762A6F-9D2C-2140-B75C-FA12CE1E1BEC}" v="403" dt="2025-03-18T17:06:00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1.png"/><Relationship Id="rId1" Type="http://schemas.openxmlformats.org/officeDocument/2006/relationships/image" Target="../media/image89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image" Target="../media/image12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71" t="-13158" r="-1025" b="-171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318" t="-3947" b="-92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318" t="-3947" r="-878" b="-78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560" t="-4598" b="-34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560" t="-4598" b="-4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1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6.jpeg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3.png"/><Relationship Id="rId4" Type="http://schemas.openxmlformats.org/officeDocument/2006/relationships/diagramData" Target="../diagrams/data13.xml"/><Relationship Id="rId9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/>
              <a:t>Chapter 5: Synchronization and Scheduling</a:t>
            </a:r>
            <a:endParaRPr lang="en-US" sz="36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09" y="336370"/>
            <a:ext cx="10515600" cy="1325563"/>
          </a:xfrm>
        </p:spPr>
        <p:txBody>
          <a:bodyPr/>
          <a:lstStyle/>
          <a:p>
            <a:r>
              <a:rPr lang="en-IN"/>
              <a:t>Some NP-Complete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>
                    <a:solidFill>
                      <a:srgbClr val="00B050"/>
                    </a:solidFill>
                  </a:rPr>
                  <a:t>pre-empt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1797" b="-2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it is impractical?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you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job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 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Pre-emptible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C</a:t>
            </a:r>
            <a:endParaRPr lang="en-IN" b="1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r>
              <a:rPr lang="en-IN" sz="2400"/>
              <a:t> and 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 the</a:t>
            </a:r>
            <a:br>
              <a:rPr lang="en-IN" sz="2400"/>
            </a:br>
            <a:r>
              <a:rPr lang="en-IN" sz="2400"/>
              <a:t>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F0FD4-0926-DD1A-A9EE-89C84FCE1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79889"/>
              </p:ext>
            </p:extLst>
          </p:nvPr>
        </p:nvGraphicFramePr>
        <p:xfrm>
          <a:off x="7926388" y="784225"/>
          <a:ext cx="89852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81104" imgH="527027" progId="Package">
                  <p:embed/>
                </p:oleObj>
              </mc:Choice>
              <mc:Fallback>
                <p:oleObj name="Packager Shell Object" showAsIcon="1" r:id="rId2" imgW="381104" imgH="527027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84F0FD4-0926-DD1A-A9EE-89C84FCE1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6388" y="784225"/>
                        <a:ext cx="898525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1886C59-FBE3-F79A-A7BA-1A294678A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836"/>
              </p:ext>
            </p:extLst>
          </p:nvPr>
        </p:nvGraphicFramePr>
        <p:xfrm>
          <a:off x="7770813" y="3065463"/>
          <a:ext cx="120967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514220" imgH="527027" progId="Package">
                  <p:embed/>
                </p:oleObj>
              </mc:Choice>
              <mc:Fallback>
                <p:oleObj name="Packager Shell Object" showAsIcon="1" r:id="rId4" imgW="514220" imgH="527027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1886C59-FBE3-F79A-A7BA-1A294678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0813" y="3065463"/>
                        <a:ext cx="1209675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889AE7-985E-8CD4-415B-6861AA6A0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113397"/>
              </p:ext>
            </p:extLst>
          </p:nvPr>
        </p:nvGraphicFramePr>
        <p:xfrm>
          <a:off x="7699375" y="4219575"/>
          <a:ext cx="13525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34896" imgH="527027" progId="Package">
                  <p:embed/>
                </p:oleObj>
              </mc:Choice>
              <mc:Fallback>
                <p:oleObj name="Packager Shell Object" showAsIcon="1" r:id="rId6" imgW="634896" imgH="527027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3889AE7-985E-8CD4-415B-6861AA6A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4219575"/>
                        <a:ext cx="1352550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90C2526-F1BD-4909-6F65-88F333F7E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00177"/>
              </p:ext>
            </p:extLst>
          </p:nvPr>
        </p:nvGraphicFramePr>
        <p:xfrm>
          <a:off x="7754938" y="5340350"/>
          <a:ext cx="12255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08000" imgH="527027" progId="Package">
                  <p:embed/>
                </p:oleObj>
              </mc:Choice>
              <mc:Fallback>
                <p:oleObj name="Packager Shell Object" showAsIcon="1" r:id="rId8" imgW="508000" imgH="527027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90C2526-F1BD-4909-6F65-88F333F7E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4938" y="5340350"/>
                        <a:ext cx="1225550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4D8383E-4B25-6C8B-35F5-9A0CEC562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98369"/>
              </p:ext>
            </p:extLst>
          </p:nvPr>
        </p:nvGraphicFramePr>
        <p:xfrm>
          <a:off x="7421563" y="1912938"/>
          <a:ext cx="190658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806580" imgH="527027" progId="Package">
                  <p:embed/>
                </p:oleObj>
              </mc:Choice>
              <mc:Fallback>
                <p:oleObj name="Packager Shell Object" showAsIcon="1" r:id="rId10" imgW="806580" imgH="527027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4D8383E-4B25-6C8B-35F5-9A0CEC562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563" y="1912938"/>
                        <a:ext cx="1906587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First, attempt a </a:t>
            </a:r>
            <a:r>
              <a:rPr lang="en-IN">
                <a:solidFill>
                  <a:srgbClr val="00B050"/>
                </a:solidFill>
              </a:rPr>
              <a:t>fast path </a:t>
            </a:r>
            <a:r>
              <a:rPr lang="en-IN"/>
              <a:t>lock </a:t>
            </a:r>
          </a:p>
          <a:p>
            <a:pPr lvl="1"/>
            <a:r>
              <a:rPr lang="en-IN" i="1" err="1"/>
              <a:t>cmpxchg</a:t>
            </a:r>
            <a:r>
              <a:rPr lang="en-IN" i="1"/>
              <a:t> </a:t>
            </a:r>
            <a:r>
              <a:rPr lang="en-IN"/>
              <a:t>on the </a:t>
            </a:r>
            <a:r>
              <a:rPr lang="en-IN" i="1">
                <a:solidFill>
                  <a:srgbClr val="0070C0"/>
                </a:solidFill>
              </a:rPr>
              <a:t>owner</a:t>
            </a:r>
            <a:r>
              <a:rPr lang="en-IN" i="1"/>
              <a:t> </a:t>
            </a:r>
            <a:r>
              <a:rPr lang="en-IN"/>
              <a:t> field</a:t>
            </a:r>
            <a:endParaRPr lang="en-IN" i="1"/>
          </a:p>
          <a:p>
            <a:pPr lvl="1"/>
            <a:r>
              <a:rPr lang="en-IN"/>
              <a:t>If that works, well and good</a:t>
            </a:r>
          </a:p>
          <a:p>
            <a:r>
              <a:rPr lang="en-IN"/>
              <a:t>Acquire a </a:t>
            </a:r>
            <a:r>
              <a:rPr lang="en-IN">
                <a:solidFill>
                  <a:srgbClr val="FF0000"/>
                </a:solidFill>
              </a:rPr>
              <a:t>lock</a:t>
            </a:r>
            <a:r>
              <a:rPr lang="en-IN"/>
              <a:t> on the </a:t>
            </a:r>
            <a:r>
              <a:rPr lang="en-IN" err="1">
                <a:solidFill>
                  <a:srgbClr val="C00000"/>
                </a:solidFill>
              </a:rPr>
              <a:t>wait_list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IN"/>
              <a:t>Lock </a:t>
            </a:r>
            <a:r>
              <a:rPr lang="en-IN" err="1"/>
              <a:t>wait_lock</a:t>
            </a:r>
            <a:r>
              <a:rPr lang="en-IN"/>
              <a:t> using a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Insert the current task to the </a:t>
            </a:r>
            <a:r>
              <a:rPr lang="en-IN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/>
              <a:t>Set the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/>
              <a:t> of the current task to a sleeping state: UNINTERRUPTIBLE or INTERRUPTIBLE (in some cases)</a:t>
            </a:r>
          </a:p>
          <a:p>
            <a:r>
              <a:rPr lang="en-IN"/>
              <a:t>Call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/>
              <a:t> to schedule ready processes</a:t>
            </a:r>
          </a:p>
          <a:p>
            <a:pPr lvl="1"/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means it was acquired in a  </a:t>
            </a:r>
            <a:r>
              <a:rPr lang="en-IN" sz="2400" err="1">
                <a:solidFill>
                  <a:srgbClr val="FF0000"/>
                </a:solidFill>
              </a:rPr>
              <a:t>softirq</a:t>
            </a:r>
            <a:r>
              <a:rPr lang="en-IN" sz="2400"/>
              <a:t> context. At that point, </a:t>
            </a:r>
            <a:r>
              <a:rPr lang="en-IN" sz="2400" err="1"/>
              <a:t>irqs</a:t>
            </a:r>
            <a:r>
              <a:rPr lang="en-IN" sz="2400"/>
              <a:t> would have been </a:t>
            </a:r>
            <a:r>
              <a:rPr lang="en-IN" sz="2400">
                <a:solidFill>
                  <a:srgbClr val="C0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would have been acquired with </a:t>
            </a:r>
            <a:r>
              <a:rPr lang="en-IN" sz="2400" err="1"/>
              <a:t>irq</a:t>
            </a:r>
            <a:r>
              <a:rPr lang="en-IN" sz="2400"/>
              <a:t> interrupts turned </a:t>
            </a:r>
            <a:r>
              <a:rPr lang="en-IN" sz="2400">
                <a:solidFill>
                  <a:srgbClr val="00B050"/>
                </a:solidFill>
              </a:rPr>
              <a:t>on</a:t>
            </a:r>
            <a:r>
              <a:rPr lang="en-IN" sz="2400"/>
              <a:t>. This potentially allows the interrupt </a:t>
            </a:r>
            <a:r>
              <a:rPr lang="en-IN" sz="2400">
                <a:solidFill>
                  <a:srgbClr val="C00000"/>
                </a:solidFill>
              </a:rPr>
              <a:t>handler</a:t>
            </a:r>
            <a:r>
              <a:rPr lang="en-IN" sz="2400"/>
              <a:t> to try to reacquire the lock.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 is a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then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May lead to lock </a:t>
            </a:r>
            <a:r>
              <a:rPr lang="en-IN" sz="2400">
                <a:solidFill>
                  <a:srgbClr val="7030A0"/>
                </a:solidFill>
              </a:rPr>
              <a:t>inversion</a:t>
            </a:r>
            <a:r>
              <a:rPr lang="en-IN" sz="2400"/>
              <a:t>. Same for </a:t>
            </a:r>
            <a:r>
              <a:rPr lang="en-IN" sz="2400" err="1"/>
              <a:t>softirq</a:t>
            </a:r>
            <a:r>
              <a:rPr lang="en-IN" sz="2400"/>
              <a:t> locks.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8056345" y="4186989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https://www.kernel.org/doc/Documentation/locking/lockdep-design.rst</a:t>
            </a: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tasks/jobs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tasks</a:t>
            </a:r>
            <a:r>
              <a:rPr lang="en-IN" sz="2400"/>
              <a:t> that arrive at the beginning. Each one has a fixed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 l="-3704" t="-2857" r="-740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6a79a8fb-7b40-40a8-a390-8f91f472256f"/>
    <ds:schemaRef ds:uri="c88737bd-e2f2-432c-bced-1b4ea0827f1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13555</Words>
  <Application>Microsoft Office PowerPoint</Application>
  <PresentationFormat>Widescreen</PresentationFormat>
  <Paragraphs>1840</Paragraphs>
  <Slides>157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7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Dates</vt:lpstr>
      <vt:lpstr>Some NP-Complete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2025-03-19T08:46:29Z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